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7" r:id="rId4"/>
    <p:sldId id="258" r:id="rId5"/>
    <p:sldId id="259" r:id="rId6"/>
    <p:sldId id="260" r:id="rId7"/>
    <p:sldId id="271" r:id="rId8"/>
    <p:sldId id="272" r:id="rId9"/>
    <p:sldId id="273" r:id="rId10"/>
    <p:sldId id="274" r:id="rId11"/>
    <p:sldId id="275" r:id="rId12"/>
    <p:sldId id="266" r:id="rId13"/>
    <p:sldId id="265" r:id="rId14"/>
    <p:sldId id="268" r:id="rId15"/>
    <p:sldId id="269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5" autoAdjust="0"/>
    <p:restoredTop sz="78111" autoAdjust="0"/>
  </p:normalViewPr>
  <p:slideViewPr>
    <p:cSldViewPr snapToGrid="0">
      <p:cViewPr>
        <p:scale>
          <a:sx n="78" d="100"/>
          <a:sy n="78" d="100"/>
        </p:scale>
        <p:origin x="24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10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52FBA-C371-4E18-B72F-80F96825A15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2CF7-5241-473F-9FD1-197586E94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for our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KYRIAKI</a:t>
            </a:r>
          </a:p>
          <a:p>
            <a:endParaRPr lang="en-US" dirty="0"/>
          </a:p>
          <a:p>
            <a:r>
              <a:rPr lang="en-US" dirty="0"/>
              <a:t>This map shows: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Population– auto generated from Tableau, 2008.  </a:t>
            </a:r>
            <a:r>
              <a:rPr lang="en-US" dirty="0" err="1"/>
              <a:t>Darkper</a:t>
            </a:r>
            <a:r>
              <a:rPr lang="en-US" dirty="0"/>
              <a:t> purple – more population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# of Gun Stores – Circles in middle of each state. The larger the circle, the more gun stores.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Suicide Rate– from the CDC. Rate is per 100,000 people. Rate is expressed by fill in the circles with darker being a higher suicide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34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didn’t get into because of scope creep, was WHY all these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0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Difficulties: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collection issues re: using Google Maps API for gun store locations &amp; Suicide Locations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Suicides are recorded in US </a:t>
            </a:r>
            <a:r>
              <a:rPr lang="en-US" dirty="0" err="1"/>
              <a:t>Cencus</a:t>
            </a:r>
            <a:r>
              <a:rPr lang="en-US" dirty="0"/>
              <a:t>/CDC data by *county only, not specific location and do not include latitude &amp; longitude.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5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5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Determine suicide rates for different demographic groups in the US and what percentage of the suicides are by gun. Then compare the suicides to proximity to a gun dealer.  (you’ll find more suicides where you’ll find more gun retailers) additional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Talk about the Suicide Belt &amp; the proximity of poverty to increased suicide rate (Suicide Belt on next slide.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What are the suicide rates for different demographic groups in select US counties (separated by men and women)?</a:t>
            </a:r>
          </a:p>
          <a:p>
            <a:pPr marL="0" indent="0">
              <a:buNone/>
            </a:pPr>
            <a:r>
              <a:rPr lang="en-US" dirty="0"/>
              <a:t>	Of those suicides found, what percentage are committed using guns?</a:t>
            </a:r>
          </a:p>
          <a:p>
            <a:pPr marL="0" indent="0">
              <a:buNone/>
            </a:pPr>
            <a:r>
              <a:rPr lang="en-US" dirty="0"/>
              <a:t>	Finally, in those counties, are there an abundance of gun dealers?	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4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*Note: Google does not include guns shops as a searchable field for the Google Map API.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9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Problems in data gathering: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Converting county/city names into numerical data (longitude &amp; latitude) for use with Google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Correcting errors from sloppy data (</a:t>
            </a:r>
            <a:r>
              <a:rPr lang="en-US" dirty="0" err="1"/>
              <a:t>i.e</a:t>
            </a:r>
            <a:r>
              <a:rPr lang="en-US" dirty="0"/>
              <a:t>, typos in data create search errors)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Limiting the scope of the investigation– scope creep was real in this project.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JUPYTER NOTEBOOKS NOW &amp; Discus how we divvied up info gathering responsibilities &amp; how we got what we got.</a:t>
            </a:r>
          </a:p>
          <a:p>
            <a:pPr marL="0" indent="0">
              <a:buFont typeface="+mj-lt"/>
              <a:buNone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 the steps you took to analyze the data and answer each question you asked in your proposal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analysis, ideally with the help of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514350" indent="-514350"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1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looked at poverty in states,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8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to get animated years &amp; images. It’s magic.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2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we need this slide twice?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33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CHRIS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Wisqars</a:t>
            </a:r>
            <a:r>
              <a:rPr lang="en-US" dirty="0"/>
              <a:t> is the CDC’s data acquisition website where you can request specific data by disease or injury and narrow down by state or county.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9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552E-A36F-432B-A315-89C72F2F6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194" y="478303"/>
            <a:ext cx="8642668" cy="2756575"/>
          </a:xfrm>
        </p:spPr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Trends in the Suicide Rate of Demographic Groups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CB945-EDE7-4F46-AC8F-F1F4A8EF2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994" y="3910125"/>
            <a:ext cx="6400800" cy="238843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Kalfas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Bowen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Jason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Chicatelli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Kyriaki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Karalis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3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52CECB-E7C7-B04C-8915-9C28EFA34222}"/>
              </a:ext>
            </a:extLst>
          </p:cNvPr>
          <p:cNvSpPr txBox="1"/>
          <p:nvPr/>
        </p:nvSpPr>
        <p:spPr>
          <a:xfrm>
            <a:off x="2286000" y="1244600"/>
            <a:ext cx="3578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&amp; Suicide Total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6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03C3-5FD9-C646-B6BE-9E14F8F2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2" y="423332"/>
            <a:ext cx="8534400" cy="15070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clouds from NYT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EADF5-260D-6F49-89B5-8C2190DCFF4E}"/>
              </a:ext>
            </a:extLst>
          </p:cNvPr>
          <p:cNvSpPr txBox="1"/>
          <p:nvPr/>
        </p:nvSpPr>
        <p:spPr>
          <a:xfrm>
            <a:off x="7239000" y="1930399"/>
            <a:ext cx="294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C09C4-A088-0F4B-8335-0F503BE5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37" y="-1"/>
            <a:ext cx="6870652" cy="6858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5A0BF-FEB1-AB46-BDF3-9DFFD6E59D21}"/>
              </a:ext>
            </a:extLst>
          </p:cNvPr>
          <p:cNvSpPr txBox="1"/>
          <p:nvPr/>
        </p:nvSpPr>
        <p:spPr>
          <a:xfrm>
            <a:off x="4421762" y="3819606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B927D-4E47-7B49-8FBB-D6FCA753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325" y="134687"/>
            <a:ext cx="6735718" cy="6723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BA486-BC53-9E4B-9FF1-2EE4C88E461E}"/>
              </a:ext>
            </a:extLst>
          </p:cNvPr>
          <p:cNvSpPr txBox="1"/>
          <p:nvPr/>
        </p:nvSpPr>
        <p:spPr>
          <a:xfrm>
            <a:off x="3567956" y="3194441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928616-349A-1545-892C-FDA9827AE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47" y="0"/>
            <a:ext cx="6870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 in Suicide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6516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EE687-0CE9-45A1-A30E-F2C8883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08" y="1055745"/>
            <a:ext cx="7313384" cy="58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7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In Suicide – CDC </a:t>
            </a:r>
            <a:r>
              <a:rPr lang="en-US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Wisqars</a:t>
            </a:r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6516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EE687-0CE9-45A1-A30E-F2C8883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08" y="1045192"/>
            <a:ext cx="7313384" cy="58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FF0B22-28BF-CB42-AC66-C09F0F8F81B0}"/>
              </a:ext>
            </a:extLst>
          </p:cNvPr>
          <p:cNvSpPr/>
          <p:nvPr/>
        </p:nvSpPr>
        <p:spPr>
          <a:xfrm>
            <a:off x="283699" y="5138839"/>
            <a:ext cx="7471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Rates, Gun Stores &amp; Population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2574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1F91B-5B6C-8646-B6CA-8AB42E62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0"/>
            <a:ext cx="4929187" cy="19812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BB612-4F22-D049-AEC0-AE7D421E5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041400"/>
            <a:ext cx="8535988" cy="4953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by gun does seem more common in places where guns are more abundantly available, even when accounting for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rate seems to go up when poverty rate goes up, but not for everyone.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Suicides among white males is disproportionately higher than in any other demographic.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among black &amp; brown people is extremely low.</a:t>
            </a:r>
          </a:p>
        </p:txBody>
      </p:sp>
    </p:spTree>
    <p:extLst>
      <p:ext uri="{BB962C8B-B14F-4D97-AF65-F5344CB8AC3E}">
        <p14:creationId xmlns:p14="http://schemas.microsoft.com/office/powerpoint/2010/main" val="87999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1452555"/>
            <a:ext cx="8534400" cy="651681"/>
          </a:xfrm>
        </p:spPr>
        <p:txBody>
          <a:bodyPr>
            <a:noAutofit/>
          </a:bodyPr>
          <a:lstStyle/>
          <a:p>
            <a: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&amp; Additional </a:t>
            </a:r>
            <a:r>
              <a:rPr lang="en-US" sz="4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Questios</a:t>
            </a:r>
            <a:b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…or, THE Post Mortem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2117077"/>
            <a:ext cx="8534400" cy="41852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areas for exploration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access to mental health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social stigmas regarding discussion about suicide</a:t>
            </a:r>
          </a:p>
        </p:txBody>
      </p:sp>
    </p:spTree>
    <p:extLst>
      <p:ext uri="{BB962C8B-B14F-4D97-AF65-F5344CB8AC3E}">
        <p14:creationId xmlns:p14="http://schemas.microsoft.com/office/powerpoint/2010/main" val="3062241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5" y="290014"/>
            <a:ext cx="9503737" cy="2467253"/>
          </a:xfrm>
          <a:noFill/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Trends in the Suicide Rate of Demographic Groups in the United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47241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363378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D2B2-EF8D-FB46-8BF5-75C26C64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228600"/>
            <a:ext cx="10058400" cy="2743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aim to show the correlation of poverty &amp; access to guns, to suicide rates throughout 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59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Motivations, Questions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47241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poverty a factor?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state poverty rate relate to the suicide rate of the state?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demographic a factor in suicide rate?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gun dealers.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rates, especially among white males compared to number of gun stores</a:t>
            </a:r>
          </a:p>
        </p:txBody>
      </p:sp>
    </p:spTree>
    <p:extLst>
      <p:ext uri="{BB962C8B-B14F-4D97-AF65-F5344CB8AC3E}">
        <p14:creationId xmlns:p14="http://schemas.microsoft.com/office/powerpoint/2010/main" val="162843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74" y="1066926"/>
            <a:ext cx="8534400" cy="47241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obtained from the following sources: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Bureau of Alcohol, Tobacco, and Firearms (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atf.gov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Centers for Disease Control and Prevention (cdc.gov)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 for location based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for mapping information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4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7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in Data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866" y="1509233"/>
            <a:ext cx="8534400" cy="4754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Exploration and cleanup process 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cleanup issues:</a:t>
            </a:r>
          </a:p>
          <a:p>
            <a:pPr lvl="1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 county/city information into numerical data</a:t>
            </a:r>
          </a:p>
          <a:p>
            <a:pPr lvl="1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Correcting errors </a:t>
            </a:r>
          </a:p>
          <a:p>
            <a:pPr lvl="1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Limiting Scope Creep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30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Cleaning, 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Analizing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2560321"/>
            <a:ext cx="8534400" cy="1056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48463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30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B5BED4-EAB6-894A-BBF4-E3526070ABC3}"/>
              </a:ext>
            </a:extLst>
          </p:cNvPr>
          <p:cNvSpPr txBox="1"/>
          <p:nvPr/>
        </p:nvSpPr>
        <p:spPr>
          <a:xfrm>
            <a:off x="295418" y="717454"/>
            <a:ext cx="524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Deaths: Suicide vs. Homicide</a:t>
            </a:r>
          </a:p>
        </p:txBody>
      </p:sp>
    </p:spTree>
    <p:extLst>
      <p:ext uri="{BB962C8B-B14F-4D97-AF65-F5344CB8AC3E}">
        <p14:creationId xmlns:p14="http://schemas.microsoft.com/office/powerpoint/2010/main" val="3050391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76880B-8BDA-4B47-8E6A-DBC4EAD6EA61}"/>
              </a:ext>
            </a:extLst>
          </p:cNvPr>
          <p:cNvSpPr txBox="1"/>
          <p:nvPr/>
        </p:nvSpPr>
        <p:spPr>
          <a:xfrm>
            <a:off x="1574800" y="1676400"/>
            <a:ext cx="6409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Deaths by Race: Suicide vs. Homicide</a:t>
            </a:r>
          </a:p>
        </p:txBody>
      </p:sp>
    </p:spTree>
    <p:extLst>
      <p:ext uri="{BB962C8B-B14F-4D97-AF65-F5344CB8AC3E}">
        <p14:creationId xmlns:p14="http://schemas.microsoft.com/office/powerpoint/2010/main" val="113485301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4252</TotalTime>
  <Words>735</Words>
  <Application>Microsoft Macintosh PowerPoint</Application>
  <PresentationFormat>Widescreen</PresentationFormat>
  <Paragraphs>102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Courier New</vt:lpstr>
      <vt:lpstr>Times New Roman</vt:lpstr>
      <vt:lpstr>Wingdings 3</vt:lpstr>
      <vt:lpstr>Slice</vt:lpstr>
      <vt:lpstr>Exploring the Trends in the Suicide Rate of Demographic Groups in the United States</vt:lpstr>
      <vt:lpstr>In this project, we aim to show the correlation of poverty &amp; access to guns, to suicide rates throughout  the US.</vt:lpstr>
      <vt:lpstr>Motivations, Questions and Assumptions</vt:lpstr>
      <vt:lpstr>Data Cleanup &amp; Exploration</vt:lpstr>
      <vt:lpstr>Issues in Data Gathering</vt:lpstr>
      <vt:lpstr>Data Cleaning, Analizing &amp; Presentation</vt:lpstr>
      <vt:lpstr>PowerPoint Presentation</vt:lpstr>
      <vt:lpstr>PowerPoint Presentation</vt:lpstr>
      <vt:lpstr>PowerPoint Presentation</vt:lpstr>
      <vt:lpstr>PowerPoint Presentation</vt:lpstr>
      <vt:lpstr>Word clouds from NYT API</vt:lpstr>
      <vt:lpstr>Trends in Suicide Rates</vt:lpstr>
      <vt:lpstr>Trends In Suicide – CDC Wisqars Data Map</vt:lpstr>
      <vt:lpstr>PowerPoint Presentation</vt:lpstr>
      <vt:lpstr>findings</vt:lpstr>
      <vt:lpstr>Difficulties &amp; Additional Questios …or, THE Post Mortem Slide</vt:lpstr>
      <vt:lpstr>Exploring the Trends in the Suicide Rate of Demographic Groups in the United States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bowen</dc:creator>
  <cp:lastModifiedBy>Kyriaki Karalis</cp:lastModifiedBy>
  <cp:revision>39</cp:revision>
  <dcterms:created xsi:type="dcterms:W3CDTF">2018-11-28T23:49:11Z</dcterms:created>
  <dcterms:modified xsi:type="dcterms:W3CDTF">2018-12-03T00:35:54Z</dcterms:modified>
</cp:coreProperties>
</file>